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pn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7" r:id="rId2"/>
    <p:sldId id="258" r:id="rId3"/>
    <p:sldId id="259" r:id="rId4"/>
    <p:sldId id="260" r:id="rId5"/>
    <p:sldId id="261" r:id="rId6"/>
    <p:sldId id="264" r:id="rId7"/>
    <p:sldId id="390" r:id="rId8"/>
    <p:sldId id="399" r:id="rId9"/>
    <p:sldId id="391" r:id="rId10"/>
    <p:sldId id="392" r:id="rId11"/>
    <p:sldId id="393" r:id="rId12"/>
    <p:sldId id="394" r:id="rId13"/>
    <p:sldId id="395" r:id="rId14"/>
    <p:sldId id="273" r:id="rId15"/>
    <p:sldId id="323" r:id="rId16"/>
    <p:sldId id="344" r:id="rId17"/>
    <p:sldId id="345" r:id="rId18"/>
    <p:sldId id="346" r:id="rId19"/>
    <p:sldId id="347" r:id="rId20"/>
    <p:sldId id="352" r:id="rId21"/>
    <p:sldId id="353" r:id="rId22"/>
    <p:sldId id="356" r:id="rId23"/>
    <p:sldId id="349" r:id="rId24"/>
    <p:sldId id="357" r:id="rId25"/>
    <p:sldId id="397" r:id="rId26"/>
    <p:sldId id="358" r:id="rId27"/>
    <p:sldId id="359" r:id="rId28"/>
    <p:sldId id="351" r:id="rId29"/>
    <p:sldId id="361" r:id="rId30"/>
    <p:sldId id="355" r:id="rId31"/>
    <p:sldId id="362" r:id="rId32"/>
    <p:sldId id="363" r:id="rId33"/>
    <p:sldId id="364" r:id="rId34"/>
    <p:sldId id="336" r:id="rId35"/>
    <p:sldId id="334" r:id="rId36"/>
    <p:sldId id="366" r:id="rId37"/>
    <p:sldId id="367" r:id="rId38"/>
    <p:sldId id="368" r:id="rId39"/>
    <p:sldId id="369" r:id="rId40"/>
    <p:sldId id="371" r:id="rId41"/>
    <p:sldId id="370" r:id="rId42"/>
    <p:sldId id="372" r:id="rId43"/>
    <p:sldId id="373" r:id="rId44"/>
    <p:sldId id="374" r:id="rId45"/>
    <p:sldId id="376" r:id="rId46"/>
    <p:sldId id="375" r:id="rId47"/>
    <p:sldId id="377" r:id="rId48"/>
    <p:sldId id="378" r:id="rId49"/>
    <p:sldId id="379" r:id="rId50"/>
    <p:sldId id="380" r:id="rId51"/>
    <p:sldId id="381" r:id="rId52"/>
    <p:sldId id="382" r:id="rId53"/>
    <p:sldId id="383" r:id="rId54"/>
    <p:sldId id="384" r:id="rId55"/>
    <p:sldId id="385" r:id="rId56"/>
    <p:sldId id="386" r:id="rId57"/>
    <p:sldId id="387" r:id="rId58"/>
    <p:sldId id="388" r:id="rId59"/>
    <p:sldId id="343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849ECBA-E35C-4C7A-8456-DFACCEABE261}">
          <p14:sldIdLst>
            <p14:sldId id="257"/>
            <p14:sldId id="258"/>
            <p14:sldId id="259"/>
            <p14:sldId id="260"/>
            <p14:sldId id="261"/>
            <p14:sldId id="264"/>
            <p14:sldId id="390"/>
            <p14:sldId id="399"/>
            <p14:sldId id="391"/>
            <p14:sldId id="392"/>
            <p14:sldId id="393"/>
            <p14:sldId id="394"/>
            <p14:sldId id="395"/>
            <p14:sldId id="273"/>
            <p14:sldId id="323"/>
            <p14:sldId id="344"/>
            <p14:sldId id="345"/>
          </p14:sldIdLst>
        </p14:section>
        <p14:section name="Раздел без заголовка" id="{B25BCD33-C874-4BC3-A135-E633CACCFB36}">
          <p14:sldIdLst>
            <p14:sldId id="346"/>
            <p14:sldId id="347"/>
            <p14:sldId id="352"/>
            <p14:sldId id="353"/>
            <p14:sldId id="356"/>
            <p14:sldId id="349"/>
            <p14:sldId id="357"/>
            <p14:sldId id="397"/>
            <p14:sldId id="358"/>
            <p14:sldId id="359"/>
          </p14:sldIdLst>
        </p14:section>
        <p14:section name="Раздел без заголовка" id="{25478A8B-DC71-4303-ABC2-E01117BB038E}">
          <p14:sldIdLst>
            <p14:sldId id="351"/>
            <p14:sldId id="361"/>
            <p14:sldId id="355"/>
            <p14:sldId id="362"/>
            <p14:sldId id="363"/>
            <p14:sldId id="364"/>
            <p14:sldId id="336"/>
            <p14:sldId id="334"/>
            <p14:sldId id="366"/>
            <p14:sldId id="367"/>
            <p14:sldId id="368"/>
            <p14:sldId id="369"/>
            <p14:sldId id="371"/>
            <p14:sldId id="370"/>
            <p14:sldId id="372"/>
            <p14:sldId id="373"/>
            <p14:sldId id="374"/>
            <p14:sldId id="376"/>
            <p14:sldId id="375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82234-35E4-43AA-BD41-A8AD9283A7AE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6DE36-7E5B-4CA9-AC30-F0E4353D1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075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80E75-B3D0-4101-B0AF-AC83194F532D}" type="datetimeFigureOut">
              <a:rPr lang="ru-RU" smtClean="0"/>
              <a:t>25.01.2021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D20EC-3E8D-46BA-95FD-E545E3B3E5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46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867BB-C4E3-40FD-A900-4D4F70EC2301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75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4B27-C341-46E9-BE6A-AC055ADE050F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34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D925-3014-43FD-BBB8-1E7424215A16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3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68D2E-565E-4B91-AA9E-14245906B9B0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90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930D5-6DD9-4B44-A986-B6A5694FE9F6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3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FB38-CD4C-4E40-A504-11BF0E6F089A}" type="datetime1">
              <a:rPr lang="ru-RU" smtClean="0"/>
              <a:t>25.01.2021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17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F580-38C4-4984-8498-DD2C2572F842}" type="datetime1">
              <a:rPr lang="ru-RU" smtClean="0"/>
              <a:t>25.01.2021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9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15EE-4888-49B0-893A-A39F3D6D9DDB}" type="datetime1">
              <a:rPr lang="ru-RU" smtClean="0"/>
              <a:t>25.01.2021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82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C37D-E4A2-49E4-BC50-025F6D69BE1D}" type="datetime1">
              <a:rPr lang="ru-RU" smtClean="0"/>
              <a:t>25.01.2021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42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15C3C-1B66-451C-AE40-5E28FDF5290D}" type="datetime1">
              <a:rPr lang="ru-RU" smtClean="0"/>
              <a:t>25.01.2021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71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41734-E700-41A0-B6ED-0695847A3F6D}" type="datetime1">
              <a:rPr lang="ru-RU" smtClean="0"/>
              <a:t>25.01.2021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71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D3D36-649A-4072-90FD-EF603546334F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50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4.jpg"/><Relationship Id="rId7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3.gif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gif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4447" y="191161"/>
            <a:ext cx="11605845" cy="1655762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86155" y="1668780"/>
            <a:ext cx="11605845" cy="3190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400" b="1" dirty="0" smtClean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5400" b="1" dirty="0" smtClean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5400" b="1" dirty="0" smtClean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  <a:endParaRPr lang="ru-RU" sz="5400" b="1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343401" y="5703032"/>
            <a:ext cx="3727938" cy="115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Ростов-на-Дону </a:t>
            </a:r>
          </a:p>
          <a:p>
            <a:r>
              <a:rPr lang="ru-RU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0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69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39282"/>
            <a:ext cx="859265" cy="64093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252663" y="1251178"/>
            <a:ext cx="11686674" cy="1756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-6985" algn="just">
              <a:spcAft>
                <a:spcPts val="0"/>
              </a:spcAft>
            </a:pPr>
            <a:r>
              <a:rPr lang="ru-RU" sz="22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Права военнослужащих</a:t>
            </a:r>
          </a:p>
          <a:p>
            <a:pPr marL="6985" indent="443230" algn="just"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Военнослужащие находятся под защитой государства. Права военнослужащих и порядок их реализации с учетом особенностей военной службы определяются федеральными конституционными законами, федеральными законами и иными нормативными правовыми актами Российской Федерации. 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52663" y="3202219"/>
            <a:ext cx="11686674" cy="3655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spcAft>
                <a:spcPts val="0"/>
              </a:spcAft>
            </a:pPr>
            <a:endParaRPr lang="ru-RU" sz="22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Государство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гарантирует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правовую и социальную защиту военнослужащих, осуществляет охрану их жизни и здоровья, а также иные меры, направленные на создание условий жизни и деятельности, соответствующих характеру военной службы и ее роли в обществе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6985" indent="443230" algn="just"/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Военнослужащий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 приведения к Военной присяге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(принесения обязательства) не может привлекаться к выполнению боевых задач (участию в боевых действиях, несению боевого дежурства, боевой службы, караульной службы) и задач при введении режима чрезвычайного положения и в условиях вооруженных конфликтов; за военнослужащим не могут закрепляться вооружение и военная техника, к военнослужащему не может быть применен дисциплинарный арест.</a:t>
            </a:r>
          </a:p>
          <a:p>
            <a:pPr marL="6985" indent="443230" algn="just">
              <a:spcAft>
                <a:spcPts val="0"/>
              </a:spcAft>
            </a:pPr>
            <a:endParaRPr lang="ru-RU" sz="20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19604" y="1425387"/>
            <a:ext cx="11553801" cy="2044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Военнослужащие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в соответствии с законодательством Российской Федерации </a:t>
            </a: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могут применять оружие лично, а команд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иры </a:t>
            </a: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(начальники) приказать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подчиненным применить оружие для защиты жизни, здоровья и собственности в состоянии необходимой обороны или крайней необходимости 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19604" y="3674691"/>
            <a:ext cx="11553801" cy="2999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 каждом случае применения или использования оружия военнослужащий докладывает командиру (начальнику).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Обо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всех случаях хищения, утраты, порчи или выхода из строя оружия военнослужащие обязаны докладывать своему непосредственному начальнику.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6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041" y="1340224"/>
            <a:ext cx="10123918" cy="56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40142" y="1340224"/>
            <a:ext cx="11892337" cy="1371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Защита государственного суверенитета и территориальной целостности Российской Федерации, обеспечение безопасности государства, отражение вооруженного нападения, а также выполнение задач в соответствии с международными обязательствами Российской Федерации составляют существо воинского долга, который </a:t>
            </a:r>
            <a:r>
              <a:rPr lang="ru-RU" sz="2200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обязывает военнослужащего</a:t>
            </a:r>
            <a:r>
              <a:rPr lang="ru-RU" sz="2200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40142" y="2818470"/>
            <a:ext cx="11892337" cy="4039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быть верным Военной присяге (обязательству), беззаветно служить народу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РФ,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мужественно и умело защищать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РФ;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строго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соблюдать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Конституцию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РФ и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законы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РФ,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требования общевоинских уставов, беспрекословно выполнять приказы командиров (начальников);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совершенствовать воинское мастерство, содержать в постоянной готовности к применению вооружение и военную технику, беречь военное имущество;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быть дисциплинированным, бдительным, хранить государственную тайну;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дорожить воинской честью и боевой славой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ВС РФ,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своей воинской части, честью своего воинского звания и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войсковым товариществом,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 достоинством нести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звание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защитника народа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РФ;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соблюдать общепризнанные принципы и нормы международного права и международные договоры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РФ.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6" name="Picture 2" descr="https://static.mk.ru/upload/entities/2018/08/07/articles/facebookPicture/05/9c/f0/42/70e7d863e3b5b709284dcade9556c29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2" y="4321627"/>
            <a:ext cx="3575957" cy="23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preview.photoxpress.ru/preview/photoxpress_ru/news_info/22045286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243" y="4322470"/>
            <a:ext cx="3638363" cy="23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fs00.infourok.ru/images/doc/185/211603/img1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1" y="1356514"/>
            <a:ext cx="3567608" cy="267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s://static.tvc.ru/pictures/o/255/48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243" y="1656081"/>
            <a:ext cx="3638363" cy="242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9854" y="1284953"/>
            <a:ext cx="4279763" cy="57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8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№2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6732" y="2756964"/>
            <a:ext cx="11686674" cy="2863249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военнослужащих.</a:t>
            </a:r>
          </a:p>
        </p:txBody>
      </p:sp>
    </p:spTree>
    <p:extLst>
      <p:ext uri="{BB962C8B-B14F-4D97-AF65-F5344CB8AC3E}">
        <p14:creationId xmlns:p14="http://schemas.microsoft.com/office/powerpoint/2010/main" val="34989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https://upload.wikimedia.org/wikipedia/ru/1/11/%D0%9E%D0%B1%D1%89%D0%B5%D0%B2%D0%BE%D0%B8%D0%BD%D1%81%D0%BA%D0%B8%D0%B5_%D1%83%D1%81%D1%82%D0%B0%D0%B2%D1%8B_%D0%92%D0%A1_%D0%A0%D0%A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55" y="4012186"/>
            <a:ext cx="3236503" cy="270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88007" y="1425387"/>
            <a:ext cx="8417608" cy="5359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	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помещения и территорию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полка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распределяет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 подразделениями командир полка. </a:t>
            </a:r>
            <a:endParaRPr lang="ru-RU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200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Военнослужащие</a:t>
            </a:r>
            <a:r>
              <a:rPr lang="ru-RU" sz="22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проходящие военную службу по контракту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 совместно проживающие с ними члены их семей обеспечиваются жилыми помещениями по нормам и в порядке,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предусмотренными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федеральными законами и иными нормативными правовыми актами Российской Федерации.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ru-RU" sz="22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Военнослужащие, проходящие военную службу по призыву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размещаются в соответствии с настоящим Уставом.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комплектовании роты военнослужащими, проходящими военную службу по призыву, а также военнослужащими,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проходящими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военную службу по контракту на воинских должностях сержантов и старшин, последние размещаются в отдельных помещениях казармы.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Arial"/>
              </a:rPr>
              <a:t>    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      </a:t>
            </a:r>
            <a:endParaRPr lang="ru-RU" sz="22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89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2369" y="1425387"/>
            <a:ext cx="11827381" cy="3941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   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батальон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(отдельное подразделение полка) по возможности располагается на отдельном этаже здания или в отдельно расположенном помещении.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В расположении батальона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отводятся комнаты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командира батальона, его заместителей, штаба батальона, для подготовки к занятиям, проведения совещаний, а также для отдыха офицеров.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проведения занятий в полку оборудуются необходимые классы.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каждой воинской части оборудуется комната боевой славы (истории), ведется Книга почета воинской части (корабля), а также может оборудоваться центр (пункт) психологической помощи и реабилитации.</a:t>
            </a:r>
          </a:p>
        </p:txBody>
      </p:sp>
    </p:spTree>
    <p:extLst>
      <p:ext uri="{BB962C8B-B14F-4D97-AF65-F5344CB8AC3E}">
        <p14:creationId xmlns:p14="http://schemas.microsoft.com/office/powerpoint/2010/main" val="37678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6913" y="1284954"/>
            <a:ext cx="9383282" cy="5483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размещения роты должны быть предусмотрены следующие </a:t>
            </a:r>
            <a:r>
              <a:rPr lang="ru-RU" sz="22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помещения</a:t>
            </a:r>
            <a:r>
              <a:rPr lang="ru-RU" sz="22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спальное помещение (жилые комнаты);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комната информирования и досуга военнослужащих;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канцелярия роты;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комната для хранения оружия;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комната (место) для чистки оружия;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комната (место) для спортивных занятий;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комната бытового обслуживания;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кладовая для хранения имущества роты и личных вещей военнослужащих;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комната (место) для курения и чистки обуви;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сушилка для обмундирования;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комната для умывания;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душевая;</a:t>
            </a:r>
          </a:p>
          <a:p>
            <a:pPr marL="782638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туалет.</a:t>
            </a:r>
            <a:endParaRPr lang="ru-RU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4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0" y="2381636"/>
            <a:ext cx="12115087" cy="3483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Запрещается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кому бы то ни было проживать в столовых, медицинских пунктах, клубах, котельных, производственных и складских помещениях, парках и ангарах, а также в учебных и служебных помещениях.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Военнослужащим в расположении полка запрещается: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хранить в месте своего размещения агитационные политические и пацифистские материалы, спиртные напитки, наркотические средства и психотропные вещества, а также токсичные, горючие и взрывчатые вещества;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осуществлять сбор подписей под какими-либо обращениями;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организовывать азартные игры и участвовать в них.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800100" y="907355"/>
            <a:ext cx="9867900" cy="1655762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«Общевоенная подготовка»</a:t>
            </a:r>
            <a:endParaRPr lang="ru-RU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1684421" y="347047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1:</a:t>
            </a:r>
          </a:p>
          <a:p>
            <a:r>
              <a:rPr lang="ru-RU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893" y="1306754"/>
            <a:ext cx="9108213" cy="55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279" y="1284952"/>
            <a:ext cx="9071634" cy="55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5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76913" y="1284954"/>
            <a:ext cx="9383282" cy="542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     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военнослужащих, проходящих военную службу по призыву (кроме находящихся на кораблях), в спальных помещениях (жилых комнатах) производится из расчета </a:t>
            </a:r>
            <a:r>
              <a:rPr lang="ru-RU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менее 12 куб. метров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объема воздуха на одного человека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Кровати в спальных помещениях (жилых комнатах) роты располагаются в последовательности, соответствующей штатно-должностному списку роты, и так, чтобы около каждой из них или около двух сдвинутых вместе оставалось место для прикроватных тумбочек, а между рядами кроватей в спальных помещениях было достаточно места для построения личного состава; кровати следует располагать не ближе 50 сантиметров от наружных стен с соблюдением равнения. Кровати должны быть единообразные.</a:t>
            </a:r>
          </a:p>
          <a:p>
            <a:pPr>
              <a:defRPr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Кровати в жилых комнатах роты должны располагаться в один ярус, а в спальных помещениях допускается два яруса.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sz="20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951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893" y="1284953"/>
            <a:ext cx="9108213" cy="56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0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0" y="1284954"/>
            <a:ext cx="8810714" cy="5508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 </a:t>
            </a:r>
            <a:r>
              <a:rPr lang="ru-RU" sz="2200" dirty="0" smtClean="0">
                <a:solidFill>
                  <a:srgbClr val="000000"/>
                </a:solidFill>
                <a:latin typeface="Arial"/>
              </a:rPr>
              <a:t>     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прикроватной тумбочке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туалетные и бритвенные принадлежности, принадлежности для чистки одежды и обуви, носовые платки, подворотнички,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банные, 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книги, уставы, фотоальбомы, тетради и другие письменные принадлежности.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Постели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военнослужащих, размещенных в казарме, должны состоять из одеял, простынь, подушек с наволочками, матрацев и подстилок. Постели заправляются единообразно.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Запрещается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садиться и ложиться на постель в обмундировании (кроме дежурного по роте при отдыхе).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Порядок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хранения обмундирования, других предметов вещевого имущества личного пользования военнослужащих, проходящих военную службу по призыву и по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контракту,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средств индивидуальной защиты, кроме противогазов, определяется Министром обороны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РФ.</a:t>
            </a:r>
            <a:endParaRPr lang="ru-RU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Одежда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белье и обувь военнослужащих роты при необходимости просушиваются в сушилках.</a:t>
            </a:r>
          </a:p>
        </p:txBody>
      </p:sp>
      <p:pic>
        <p:nvPicPr>
          <p:cNvPr id="1026" name="Picture 2" descr="https://pbs.twimg.com/media/D91VVvrXYAAKFh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172" y="1284953"/>
            <a:ext cx="3295828" cy="42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2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41" y="1284953"/>
            <a:ext cx="9753600" cy="55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0" y="1177272"/>
            <a:ext cx="8067230" cy="5705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  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Стрелковое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оружие и боеприпасы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 том числе учебные, в подразделениях хранятся в отдельной комнате с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металлическими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решетками на окнах, находящейся под постоянной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охраной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лиц суточного наряда и оборудованной техническими средствами охраны, оснащенными основными и резервными источниками питания, с выводом информации (звуковой и световой) к дежурному по полку. Дверь комнаты должна быть металлической, решетчатой.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Пулеметы, автоматы, карабины, винтовки, приборы учебных стрельб и ручные гранатометы, а также штыки-ножи (штыки) должны храниться в пирамидах, а пистолеты и боеприпасы – в металлических, закрывающихся на замок шкафах (сейфах) или ящиках.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Хранить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имущество, не связанное с обслуживанием оружия, в комнатах для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хранения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оружия,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исключением противогазов и пехотных лопаток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запрещается.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596" y="2563738"/>
            <a:ext cx="4056404" cy="42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" y="1309824"/>
            <a:ext cx="7329442" cy="5573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 smtClean="0">
                <a:solidFill>
                  <a:srgbClr val="000000"/>
                </a:solidFill>
                <a:latin typeface="Arial"/>
              </a:rPr>
              <a:t>     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Комната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(место) для спортивных занятий оборудуется спортивным инвентарем.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роте оборудуются: душевая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из расчета 3 – 5 душевых сеток на этажную казарменную секцию (при оборудовании</a:t>
            </a:r>
            <a:r>
              <a:rPr lang="ru-RU" sz="22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жилыми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ячейками–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душевая     на 3 – 4 человека),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комната для умывания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из расчета один умывальник на 5 – 7 человек (при оборудовании жилыми ячейками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умывальник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3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4 человека),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туалет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из расчета один унитаз и один писсуар на    10 – 12 человек (при оборудовании жилыми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ячейками–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туалет на 3 – 4 человека), ножная ванна с проточной водой (в комнате для умывания) – на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35 человек, а также мойка на этажную казарменную секцию для стирки обмундирования военнослужащими.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42" y="1762743"/>
            <a:ext cx="4862558" cy="51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7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205" y="1284953"/>
            <a:ext cx="9041152" cy="56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8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04948" y="1309824"/>
            <a:ext cx="12087052" cy="5573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dirty="0" smtClean="0">
                <a:solidFill>
                  <a:srgbClr val="000000"/>
                </a:solidFill>
                <a:latin typeface="Arial"/>
              </a:rPr>
              <a:t>    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двери в казарму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(общежитие) оборудуются смотровым глазком, надежным внутренним запором и звуковой сигнализацией с выводом к дневальному по подразделению. На окнах нижних этажей устанавливаются металлические решетки с внутренними запорами.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 помещения обеспечиваются достаточным количеством урн для мусора, а места для курения – урнами с водой (обеззараживающей жидкостью).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наружных входов в помещения должны быть приспособления для очистки обуви от грязи  и урны для мусора.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Ежедневная утренняя уборка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спальных помещений в казарме и жилых комнат в общежитии производится очередными уборщиками под непосредственным руководством дежурного по роте. От занятий очередные уборщики не освобождаются. Ежедневная уборка помещений казармы и общежития и поддержание чистоты в них во время занятий возлагаются на суточный наряд роты.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Кроме ежедневной уборки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один раз в неделю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производится общая уборка всех помещений под руководством старшины роты. Во время общей уборки постельные принадлежности (матрацы, подушки, одеяла) должны выноситься во двор для </a:t>
            </a:r>
            <a:r>
              <a:rPr lang="ru-RU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вытряхивания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проветривания</a:t>
            </a:r>
          </a:p>
        </p:txBody>
      </p:sp>
    </p:spTree>
    <p:extLst>
      <p:ext uri="{BB962C8B-B14F-4D97-AF65-F5344CB8AC3E}">
        <p14:creationId xmlns:p14="http://schemas.microsoft.com/office/powerpoint/2010/main" val="22995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 lnSpcReduction="10000"/>
          </a:bodyPr>
          <a:lstStyle/>
          <a:p>
            <a:pPr marL="1970088" indent="0" algn="ctr">
              <a:lnSpc>
                <a:spcPct val="100000"/>
              </a:lnSpc>
              <a:buNone/>
            </a:pPr>
            <a:endParaRPr lang="ru-RU" sz="3600" b="1" dirty="0" smtClean="0"/>
          </a:p>
          <a:p>
            <a:pPr marL="0" indent="0" algn="ctr">
              <a:buNone/>
            </a:pPr>
            <a:endParaRPr lang="ru-RU" sz="4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</a:p>
          <a:p>
            <a:pPr marL="0" indent="0" algn="ctr">
              <a:buNone/>
            </a:pP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2: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Военнослужащие и взаимоотношения между ними. Размещение военнослужащих. Распределение времени и повседневный порядок.</a:t>
            </a:r>
          </a:p>
          <a:p>
            <a:pPr marL="0" indent="0" algn="ctr">
              <a:buNone/>
            </a:pPr>
            <a:r>
              <a:rPr 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Занятие № 1:</a:t>
            </a:r>
            <a:r>
              <a:rPr lang="ru-RU" sz="3600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Военнослужащие и взаимоотношения между ними. Размещение военнослужащих. Распределение времени и повседневный порядок.</a:t>
            </a:r>
          </a:p>
          <a:p>
            <a:pPr marL="0" indent="0" algn="ctr">
              <a:buNone/>
            </a:pPr>
            <a:endParaRPr lang="ru-RU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36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Групповое занятие</a:t>
            </a:r>
            <a:endParaRPr lang="ru-RU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3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86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768" y="1425386"/>
            <a:ext cx="9144793" cy="54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04948" y="1309824"/>
            <a:ext cx="11978805" cy="5573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Начало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конец отопительного сезона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объявляются приказом начальника гарнизона. При печном отоплении порядок и время отопления помещений, приема и выдачи топлива устанавливает командир полка.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теплоснабжения (котельные, тепловые сети центрального отопления, печи и дымоходы) до начала отопительного сезона должны быть проверены, подвергнуты техническому освидетельствованию, а неисправные отремонтированы.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Зимой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жилых помещениях поддерживается температура воздуха не ниже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+18°С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 в медицинских учреждениях – не ниже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+20°С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 остальных помещениях – согласно установленным нормам. Термометры вывешиваются в помещениях на стенах, вдали от печей и нагревательных приборов, на высоте 1,5 метра от пола.</a:t>
            </a:r>
          </a:p>
        </p:txBody>
      </p:sp>
    </p:spTree>
    <p:extLst>
      <p:ext uri="{BB962C8B-B14F-4D97-AF65-F5344CB8AC3E}">
        <p14:creationId xmlns:p14="http://schemas.microsoft.com/office/powerpoint/2010/main" val="24517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04948" y="1309824"/>
            <a:ext cx="10466199" cy="5573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dirty="0" smtClean="0">
                <a:solidFill>
                  <a:srgbClr val="000000"/>
                </a:solidFill>
                <a:latin typeface="Arial"/>
              </a:rPr>
              <a:t>            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Проветривание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помещений</a:t>
            </a:r>
            <a:endParaRPr lang="ru-RU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Проветривание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помещений в казарме (общежитии) производится дневальными под наблюдением дежурного по роте: в спальных помещениях  и в жилых комнатах – перед сном и после сна, в классах – перед занятиями и в перерывах между ними.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Оконные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форточки (фрамуги) в холодное время, а окна в летнее время открываются, когда люди находятся вне помещений. Если люди из помещений не выходят, форточки (фрамуги) или окна открываются только с одной стороны помещений. Открытые форточки и оконные рамы закрепляются на крючки.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На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летний период окна столовых, медицинских пунктов и туалетов оборудуются мелкоячеистыми сетками для защиты от насекомых.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Имеющиеся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вентиляционные устройства должны содержаться в исправном состоянии. Принудительная вентиляция приводится в действие согласно эксплуатационной инструкции, утверждаемой командиром полка.</a:t>
            </a:r>
          </a:p>
        </p:txBody>
      </p:sp>
    </p:spTree>
    <p:extLst>
      <p:ext uri="{BB962C8B-B14F-4D97-AF65-F5344CB8AC3E}">
        <p14:creationId xmlns:p14="http://schemas.microsoft.com/office/powerpoint/2010/main" val="13578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04948" y="1309824"/>
            <a:ext cx="10466199" cy="5573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Освещение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помещений</a:t>
            </a:r>
            <a:endParaRPr lang="ru-RU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Порядок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освещения определяет командир полка. Казарменное освещение и освещение в общежитии разделяется на полное и дежурное (неяркий темно-синий свет).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У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входов в казармы и общежития, в комнатах для хранения оружия, коридорах, на лестницах и в туалетах с наступлением темноты и до рассвета поддерживается полное освещение, в спальных помещениях казармы и у жилых комнат общежития в часы, предусмотренные для сна, – дежурное освещение.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Наблюдение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режимом освещения возлагается на дежурных и дневальных.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случай аварий или временного выключения электрического освещения по иным причинам у дежурных по ротам и другим подразделениям должны быть резервные источники освещения, места хранения которых определяет командир полка.</a:t>
            </a:r>
          </a:p>
        </p:txBody>
      </p:sp>
    </p:spTree>
    <p:extLst>
      <p:ext uri="{BB962C8B-B14F-4D97-AF65-F5344CB8AC3E}">
        <p14:creationId xmlns:p14="http://schemas.microsoft.com/office/powerpoint/2010/main" val="33447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№3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52663" y="2808239"/>
            <a:ext cx="11686674" cy="2863249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времени и повседневный порядок.</a:t>
            </a:r>
          </a:p>
          <a:p>
            <a:pPr algn="just"/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4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ru-RU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воинской части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осуществляется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так, чтобы обеспечивалась ее постоянная боевая готовность и создавались условия для проведения организованной боевой учебы личного состава, поддержания воинской дисциплины и внутреннего порядка, воспитания военнослужащих, повышения их культурного уровня, всестороннего бытового обслуживания, своевременного отдыха и приема пищи.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Общая продолжительность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еженедельного служебного времени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военнослужащих, проходящих военную службу по контракту, кроме случаев, указанных в абзаце третьем настоящей статьи, не должна превышать продолжительности еженедельного рабочего времени, установленной федеральными законами и иными нормативными правовыми актами Российской Федерации.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Продолжительность служебного времени военнослужащих, проходящих военную службу по призыву, определяется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распорядком дня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воинской части.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Боевое дежурство (боевая служба), учения, походы кораблей и другие мероприятия, перечень которых определяется Министром обороны РФ, проводятся при необходимости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ограничения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общей продолжительности еженедельного служебного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23655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b="1" dirty="0" smtClean="0">
                <a:solidFill>
                  <a:srgbClr val="000000"/>
                </a:solidFill>
                <a:latin typeface="Arial"/>
              </a:rPr>
              <a:t>         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Дни отдыха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предоставляются военнослужащим в выходные и праздничные дни, а при привлечении их в эти дни к исполнению обязанностей военной службы отдых предоставляется в другие дни недели.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Военнослужащим, проходящим военную службу по контракту,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привле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каемым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 исполнению обязанностей военной службы в рабочие дни сверх установленной продолжительности еженедельного служебного времени, а также к мероприятиям, проводимым без ограничения общей продолжительности еженедельного служебного времени, предоставляется в качестве компенсации отдых в другие дни недели решением командира воинской части (подразделения) с учетом необходимости поддержания боевой готовности и интересов службы.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При невозможности предоставления в качестве компенсации военнослужащим, проходящим военную службу по контракту предоставляется указанным военнослужащим в виде дополнительных суток отдыха, которые могут быть присоединены к основному отпуску.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Учет указанного времени (в часах и сутках) ведется командиром подразделения в журнале, правильность записей в котором еженедельно подтверждается подписью военнослужащего.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7386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Распределение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 в воинской части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течение суток, а по некоторым положениям и в течение недели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осуществляется распорядком дня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регламентом служебного времени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Распорядок дня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воинской части определяет по времени выполнение основных мероприятий повседневной деятельности, учебы и быта личного состава подразделений и штаба воинской части.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Регламентом служебного времени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военнослужащих, проходящих военную службу по контракту, в дополнение к распорядку дня устанавливаются сроки и продолжительность выполнения этими военнослужащими мероприятий повседневной деятельности, вытекающих из обязанностей военной службы.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Распорядок дня и регламент служебного времени устанавливает командир воинской части или соединения.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Распорядок дня и регламент служебного времени  находятся в документации суточного наряда, а также в штабе воинской части и в канцеляриях подразделений.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Регламент служебного времени при несении службы в суточном наряде определяется общевоинскими уставами и соответствующими инструкциями.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30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318" y="1284953"/>
            <a:ext cx="5171162" cy="554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8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557" y="1425387"/>
            <a:ext cx="9150889" cy="532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7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4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вопросы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69444" y="2043268"/>
            <a:ext cx="11686674" cy="1973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Права и общие обязанности военнослужащих.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52663" y="4175528"/>
            <a:ext cx="11686674" cy="916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военнослужащих.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86732" y="5221480"/>
            <a:ext cx="11686674" cy="1497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времени и повседневный порядок.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8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828" y="1554869"/>
            <a:ext cx="9150889" cy="52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702" y="1306755"/>
            <a:ext cx="9041152" cy="57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занятия</a:t>
            </a:r>
            <a:endParaRPr lang="ru-R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Боевая подготовка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основным содержанием повседневной деятельности военнослужащих. Она проводится как в мирное, так и в военное время. Занятия и учения в целях овладения военнослужащими приемами действий в современном бою должны проводиться без послаблений и упрощений.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На занятиях и учениях должен присутствовать весь личный состав полка, за исключением военнослужащих, находящихся в суточном наряде или привлеченных для выполнения задач, предусмотренных приказом командира полка.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С солдатами и сержантами, освобожденными по болезни от полевых занятий, по приказу командира роты организуются занятия в классе. Командиры (начальники), виновные в отрыве личного состава от занятий по боевой подготовке, привлекаются к ответственности.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Мероприятия, определенные планом боевой подготовки и расписанием занятий, могут быть перенесены только командиром полка. Занятия начинаются и заканчиваются в часы, установленные распорядком дня (регламентом служебного времени).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409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ru-RU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выходом на занятия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командиры отделений и заместители командиров взводов проверяют наличие подчиненных, а также</a:t>
            </a:r>
            <a:r>
              <a:rPr lang="ru-RU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форме ли они одеты, правильно ли пригнано снаряжение и не заряжено ли оружие.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окончании занятий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учений командиры подразделений должны лично проверить наличие и комплектность всего вооружения, военной техники и учебно-тренировочных средств, а также наличие стрелкового оружия, боеприпасов. 	Оружие и сумки для магазинов проверяются командирами отделений. Результаты проверки докладываются в порядке подчиненности. Неизрасходованные боеприпасы и гильзы сдаются в установленном порядке.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По окончании занятий и учений осуществляется уборка мест проведения занятий, чистка оружия и шанцевого инструмента, техническое обслуживание вооружения и военной техники. </a:t>
            </a:r>
          </a:p>
        </p:txBody>
      </p:sp>
    </p:spTree>
    <p:extLst>
      <p:ext uri="{BB962C8B-B14F-4D97-AF65-F5344CB8AC3E}">
        <p14:creationId xmlns:p14="http://schemas.microsoft.com/office/powerpoint/2010/main" val="3316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943" y="1471105"/>
            <a:ext cx="9102117" cy="52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989" y="1425387"/>
            <a:ext cx="9089924" cy="54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0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284953"/>
            <a:ext cx="9304421" cy="54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893" y="1306755"/>
            <a:ext cx="9108213" cy="513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59" y="1306754"/>
            <a:ext cx="9126503" cy="55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7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941" y="1425386"/>
            <a:ext cx="9102117" cy="50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№1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52663" y="2808239"/>
            <a:ext cx="11686674" cy="2863249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Права и общие обязанности военнослужащих.</a:t>
            </a:r>
          </a:p>
        </p:txBody>
      </p:sp>
    </p:spTree>
    <p:extLst>
      <p:ext uri="{BB962C8B-B14F-4D97-AF65-F5344CB8AC3E}">
        <p14:creationId xmlns:p14="http://schemas.microsoft.com/office/powerpoint/2010/main" val="328886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459" y="1306755"/>
            <a:ext cx="9163082" cy="513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284952"/>
            <a:ext cx="9126503" cy="55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Завтрак, обед и ужин</a:t>
            </a:r>
            <a:endParaRPr lang="ru-R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К часу, установленному распорядком дня, приготовление пищи должно быть закончено.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начала раздачи пищи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врач (фельдшер) совместно с дежурным по полку должен проверить качество пищи, произвести контрольные взвешивания порций, а также проверить санитарное состояние помещений столовой, столово-кухонной посуды и инвентаря. После заключения врача (фельдшера) пища опробуется командиром полка или по его указанию одним из заместителей командира полка.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Результаты проверки записываются в книге учета контроля за качеством приготовленной пищи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установленное время дежурный по полку дает разрешение на выдачу пищи.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Солдаты и сержанты должны прибывать в столовую в вычищенной одежде и обуви, в строю под командой старшины роты или по его указанию одного из заместителей командиров взводов. В столовой во время приема пищи должен соблюдаться порядок.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Лица суточного наряда получают пищу в установленное командиром полка время. Больным, находящимся в медицинском пункте полка, пища готовится в соответствии с нормами госпитального пайка и доставляется отдельно.</a:t>
            </a:r>
          </a:p>
        </p:txBody>
      </p:sp>
    </p:spTree>
    <p:extLst>
      <p:ext uri="{BB962C8B-B14F-4D97-AF65-F5344CB8AC3E}">
        <p14:creationId xmlns:p14="http://schemas.microsoft.com/office/powerpoint/2010/main" val="276281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333" y="1762743"/>
            <a:ext cx="9169179" cy="51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1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748" y="1284953"/>
            <a:ext cx="9126503" cy="508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Выезд за пределы гарнизона. </a:t>
            </a:r>
            <a:endParaRPr lang="ru-R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Увольнение из расположения полка</a:t>
            </a:r>
            <a:endParaRPr lang="ru-R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Порядок выезда военнослужащих, проходящих военную службу по контракту, за пределы гарнизона, на территории которого они проходят военную службу, определяется командиром воинской части исходя из необходимости поддержания боевой готовности и обеспечения своевременности прибытия указанных военнослужащих к месту службы, а также с учетом особенностей дислокации воинской части.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Военнослужащие, проходящие военную службу по призыву, вправе свободно передвигаться в расположении воинской части и в пределах местного гарнизона.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Военнослужащим, проходящим военную службу по призыву, выезд за пределы местного гарнизона (за исключением случаев убытия в отпуск или командировку) запрещен.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Военнослужащий, проходящий военную службу по призыву, если на него не наложено дисциплинарное взыскание «лишение очередного увольнения», имеет право на одно увольнение в неделю из расположения полка.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За разрешением на увольнение военнослужащий обращается к своему непосредственному начальнику.</a:t>
            </a:r>
          </a:p>
        </p:txBody>
      </p:sp>
    </p:spTree>
    <p:extLst>
      <p:ext uri="{BB962C8B-B14F-4D97-AF65-F5344CB8AC3E}">
        <p14:creationId xmlns:p14="http://schemas.microsoft.com/office/powerpoint/2010/main" val="293187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В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служебные командировки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направляются подразделения, как правило, во главе со своими командирами.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При отправлении в командировку солдат и сержантов разных подразделений из них создается команда и назначается начальник команды из числа сержантов, прапорщиков или офицеров.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Командиру подразделения (начальнику команды) в полку выдаются командировочное удостоверение и список личного состава подразделения (команды) с указанием вида и номера оружия, количества выданных боеприпасов, заверенные подписью начальника штаба полка и гербовой печатью воинской части.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Кроме того, указываются порядок следования и питания в пути, к какому времени, куда и в чье распоряжение направляется подразделение (команда), требования безопасности, правила хранения и применения оружия, а также даются другие указания, связанные с выполнением подразделением (командой) поставленной задачи.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Подготовкой подразделения (команды) для следования в служебную командировку руководит командир того подразделения, от которого оно выделяется.</a:t>
            </a:r>
          </a:p>
        </p:txBody>
      </p:sp>
    </p:spTree>
    <p:extLst>
      <p:ext uri="{BB962C8B-B14F-4D97-AF65-F5344CB8AC3E}">
        <p14:creationId xmlns:p14="http://schemas.microsoft.com/office/powerpoint/2010/main" val="26292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Посещение военнослужащих</a:t>
            </a:r>
            <a:endParaRPr lang="ru-R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Посещение военнослужащих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разрешается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командиром роты во время, установленное распорядком дня, в специально отведенной для этого в полку комнате (месте) посетителей.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Приказом командира полка из числа сержантов на время, установленное для посещения военнослужащих, назначается дежурный по комнате (месту) посетителей. Его обязанности определяются инструкцией, утвержденной командиром полка.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Лица, желающие посетить военнослужащих, допускаются в комнату (место) посетителей с разрешения дежурного по полку. Члены семей военнослужащих и другие лица с разрешения командира полка могут посещать казарму, столовую, комнату боевой славы (истории) воинской части и другие помещения для ознакомления с жизнью и бытом личного состава полка. Для их сопровождения и дачи необходимых пояснений назначаются подготовленные для этого военнослужащие.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Посетители со спиртными напитками или в состоянии опьянения к посещению военнослужащих не допускаются. Ночевать в казармах и других помещениях посторонним лицам не разрешается.</a:t>
            </a:r>
          </a:p>
        </p:txBody>
      </p:sp>
    </p:spTree>
    <p:extLst>
      <p:ext uri="{BB962C8B-B14F-4D97-AF65-F5344CB8AC3E}">
        <p14:creationId xmlns:p14="http://schemas.microsoft.com/office/powerpoint/2010/main" val="2165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641" y="1536540"/>
            <a:ext cx="9071634" cy="510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67643" y="1567544"/>
            <a:ext cx="7854043" cy="84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на самостоятельную подготовку: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6" y="1425388"/>
            <a:ext cx="3236506" cy="20581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48" y="1461865"/>
            <a:ext cx="3556969" cy="202168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68" y="2818470"/>
            <a:ext cx="4388451" cy="22966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" y="4730728"/>
            <a:ext cx="3403634" cy="212727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48" y="4730727"/>
            <a:ext cx="3642952" cy="21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6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dirty="0">
                <a:solidFill>
                  <a:prstClr val="black"/>
                </a:solidFill>
                <a:latin typeface="Calibri" panose="020F0502020204030204"/>
              </a:rPr>
              <a:t>7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0" y="1251178"/>
            <a:ext cx="12192000" cy="2936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64185" algn="just"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Защита Отечества является долгом и обязанностью гражданина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РФ.</a:t>
            </a:r>
            <a:endParaRPr lang="ru-RU" sz="2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6418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Военная служба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особый вид федеральной государственной службы, исполняемой гражданами в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ВС РФ,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других войсках, воинских формированиях и органах, воинских подразделениях федеральной противопожарной службы и создаваемых на военное время специальных формированиях, а также иностранными гражданами в Вооруженных Силах, других войсках, воинских формированиях и органах. 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6418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Граждане (иностранные граждане), проходящие военную службу, являются военнослужащими и имеют статус, устанавливаемый законодательством Российской Федерации.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26715" y="4349809"/>
            <a:ext cx="11686674" cy="2586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6418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Каждому военнослужащему присваивается соответствующее воинское звание. Воинские звания подразделяются на войсковые и корабельные.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6418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Военнослужащие обладают правами и свободами человека и гражданина с некоторыми ограничениями, установленными федеральными конституционными законами и федеральными законами.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6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284953"/>
            <a:ext cx="10287000" cy="56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86732" y="1342308"/>
            <a:ext cx="11686674" cy="54487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64185" algn="just"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 военнослужащим относятся:</a:t>
            </a:r>
            <a:endParaRPr lang="ru-RU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офицеры, прапорщики и мичманы, курсанты военных образовательных учреждений профессионального образования, сержанты и старшины, солдаты и матросы, проходящие военную службу по контракту (далее – военнослужащие, проходящие военную службу по контракту);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офицеры, призванные на военную службу в соответствии с указом Президента Российской Федерации;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сержанты и старшины, солдаты и матросы, проходящие военную службу по призыву, курсанты военных образовательных учреждений профессионального образования до заключения с ними контракта (далее – военнослужащие, проходящие военную службу по призыву).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2110</Words>
  <Application>Microsoft Office PowerPoint</Application>
  <PresentationFormat>Широкоэкранный</PresentationFormat>
  <Paragraphs>269</Paragraphs>
  <Slides>59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Personal</dc:creator>
  <cp:lastModifiedBy>Пользователь Windows</cp:lastModifiedBy>
  <cp:revision>180</cp:revision>
  <dcterms:created xsi:type="dcterms:W3CDTF">2019-10-22T09:04:40Z</dcterms:created>
  <dcterms:modified xsi:type="dcterms:W3CDTF">2021-01-25T09:14:42Z</dcterms:modified>
</cp:coreProperties>
</file>